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Microsoft Himalaya" panose="01010100010101010101" pitchFamily="2" charset="0"/>
      <p:regular r:id="rId14"/>
    </p:embeddedFont>
    <p:embeddedFont>
      <p:font typeface="Montserrat Bold" panose="020B0604020202020204" charset="-52"/>
      <p:bold r:id="rId15"/>
    </p:embeddedFont>
    <p:embeddedFont>
      <p:font typeface="Source Sans 3" panose="020B0604020202020204" charset="0"/>
      <p:regular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9783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2E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712244"/>
            <a:ext cx="7416403" cy="28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Баллистический калькулятор: точные расчёты для разных видов вооружения</a:t>
            </a:r>
            <a:endParaRPr lang="en-US" sz="4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B6CA7AE-FB56-5E90-39AE-6559CC33D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461" y="5894962"/>
            <a:ext cx="6903959" cy="221501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03F4686-755A-D1DC-3CD6-8F1E414BC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305" y="568285"/>
            <a:ext cx="8060888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Пример расчёта в приложении</a:t>
            </a:r>
            <a:endParaRPr lang="en-US" sz="36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3305" y="1671876"/>
            <a:ext cx="2348627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Вводные</a:t>
            </a:r>
            <a:r>
              <a:rPr lang="en-US" sz="1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данные</a:t>
            </a:r>
            <a:r>
              <a:rPr lang="en-US" sz="1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: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23305" y="217205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Артиллерийская система: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Д-30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3305" y="255436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Начальная скорость снаряда: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650 м/с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3305" y="293667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Угол возвышения: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45°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3305" y="3318986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Ветер: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5 м/с боковой (слева направо)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3305" y="3815001"/>
            <a:ext cx="6339840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Приложение обрабатывает эти параметры, используя сложные баллистические алгоритмы и встроенные таблицы поправок.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4875" y="1671876"/>
            <a:ext cx="3211949" cy="293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Полученные результаты:</a:t>
            </a:r>
            <a:endParaRPr lang="en-US" sz="18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74875" y="217205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Дальность попадания: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42 км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4875" y="255436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Время полёта: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65 с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574875" y="2936677"/>
            <a:ext cx="6339840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Поправка на ветер: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+2° (направление смещения)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74875" y="3432691"/>
            <a:ext cx="6339840" cy="620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Дополнительно: </a:t>
            </a:r>
            <a:r>
              <a:rPr lang="en-US" sz="1600" dirty="0">
                <a:solidFill>
                  <a:srgbClr val="B05EF1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визуализация траектории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на карте и </a:t>
            </a:r>
            <a:r>
              <a:rPr lang="en-US" sz="1600" dirty="0">
                <a:solidFill>
                  <a:srgbClr val="5CC97B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рекомендации по корректировке</a:t>
            </a: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прицела.</a:t>
            </a:r>
            <a:endParaRPr lang="en-US" sz="16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5570" y="4987171"/>
            <a:ext cx="3627001" cy="2480072"/>
          </a:xfrm>
          <a:prstGeom prst="rect">
            <a:avLst/>
          </a:prstGeom>
        </p:spPr>
      </p:pic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829" y="4987171"/>
            <a:ext cx="3627001" cy="2480072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E6687FD-6917-40FE-B024-4489F36F8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44081" y="7467243"/>
            <a:ext cx="2286319" cy="73352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25B8351-84DF-E215-13C8-997F7956B1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6642" y="1061918"/>
            <a:ext cx="7551539" cy="614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Заключение и перспективы</a:t>
            </a:r>
            <a:endParaRPr lang="en-US" sz="38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6642" y="2000250"/>
            <a:ext cx="7630716" cy="1578412"/>
          </a:xfrm>
          <a:prstGeom prst="roundRect">
            <a:avLst>
              <a:gd name="adj" fmla="val 205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87122" y="2030730"/>
            <a:ext cx="864751" cy="1517452"/>
          </a:xfrm>
          <a:prstGeom prst="rect">
            <a:avLst/>
          </a:prstGeom>
          <a:solidFill>
            <a:srgbClr val="F2EEEE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394" y="2586752"/>
            <a:ext cx="324207" cy="40528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67972" y="2246828"/>
            <a:ext cx="2916912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Повышение точности</a:t>
            </a:r>
            <a:endParaRPr lang="en-US" sz="19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867972" y="2683431"/>
            <a:ext cx="648890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Баллистический калькулятор — это незаменимый инструмент, обеспечивающий высочайшую точность стрельбы.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756642" y="3794760"/>
            <a:ext cx="7630716" cy="1578412"/>
          </a:xfrm>
          <a:prstGeom prst="roundRect">
            <a:avLst>
              <a:gd name="adj" fmla="val 205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87122" y="3825240"/>
            <a:ext cx="864751" cy="1517452"/>
          </a:xfrm>
          <a:prstGeom prst="rect">
            <a:avLst/>
          </a:prstGeom>
          <a:solidFill>
            <a:srgbClr val="F2EEE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394" y="4381262"/>
            <a:ext cx="324207" cy="40528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867972" y="4041338"/>
            <a:ext cx="334791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Мобильность и удобство</a:t>
            </a:r>
            <a:endParaRPr lang="en-US" sz="19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1867972" y="4477941"/>
            <a:ext cx="648890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Приложение для Android сочетает в себе мощный функционал с простотой использования в полевых условиях.</a:t>
            </a:r>
            <a:endParaRPr lang="en-US" sz="1700" dirty="0"/>
          </a:p>
        </p:txBody>
      </p:sp>
      <p:sp>
        <p:nvSpPr>
          <p:cNvPr id="14" name="Shape 9"/>
          <p:cNvSpPr/>
          <p:nvPr/>
        </p:nvSpPr>
        <p:spPr>
          <a:xfrm>
            <a:off x="756642" y="5589270"/>
            <a:ext cx="7630716" cy="1578412"/>
          </a:xfrm>
          <a:prstGeom prst="roundRect">
            <a:avLst>
              <a:gd name="adj" fmla="val 205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87122" y="5619750"/>
            <a:ext cx="864751" cy="1517452"/>
          </a:xfrm>
          <a:prstGeom prst="rect">
            <a:avLst/>
          </a:prstGeom>
          <a:solidFill>
            <a:srgbClr val="F2EEEE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394" y="6175772"/>
            <a:ext cx="324207" cy="40528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867972" y="5835848"/>
            <a:ext cx="2512338" cy="306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Будущее развитие</a:t>
            </a:r>
            <a:endParaRPr lang="en-US" sz="19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1867972" y="6272451"/>
            <a:ext cx="648890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Планируется расширение базы вооружений и интеграция с системами управления огнём для создания единого комплекса.</a:t>
            </a:r>
            <a:endParaRPr lang="en-US" sz="170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7DCD31E-E646-6E95-9639-18BBD3EA4D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57809" y="2553771"/>
            <a:ext cx="329391" cy="198878"/>
          </a:xfrm>
          <a:prstGeom prst="rect">
            <a:avLst/>
          </a:prstGeom>
        </p:spPr>
      </p:pic>
      <p:sp>
        <p:nvSpPr>
          <p:cNvPr id="22" name="Овал 21">
            <a:extLst>
              <a:ext uri="{FF2B5EF4-FFF2-40B4-BE49-F238E27FC236}">
                <a16:creationId xmlns:a16="http://schemas.microsoft.com/office/drawing/2014/main" id="{D4E374D7-2D51-7942-01A7-D39333233210}"/>
              </a:ext>
            </a:extLst>
          </p:cNvPr>
          <p:cNvSpPr/>
          <p:nvPr/>
        </p:nvSpPr>
        <p:spPr>
          <a:xfrm>
            <a:off x="10943617" y="2400299"/>
            <a:ext cx="329391" cy="1534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AAD673CB-31B7-9A31-70C8-0A70B50A4D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5089" y="-1"/>
            <a:ext cx="5525311" cy="8239157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0459105C-9573-6685-AB9B-85D15C5ABD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313" y="793194"/>
            <a:ext cx="7557373" cy="1287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Историческая справка по баллистике</a:t>
            </a:r>
            <a:endParaRPr lang="en-US" sz="40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313" y="2420898"/>
            <a:ext cx="7557373" cy="20402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Баллистика, как наука о движении снарядов, имеет глубокие корни, уходящие в древность, когда человек впервые начал метать камни и стрелы. Изначально это было эмпирическое знание, основанное на наблюдениях и опыте. Однако с появлением артиллерии и огнестрельного оружия в Средние века потребность в более точных расчетах стала критической.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313" y="4716066"/>
            <a:ext cx="7557373" cy="2720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Значительный вклад в развитие баллистики внесли такие ученые, как </a:t>
            </a:r>
            <a:r>
              <a:rPr lang="en-US" sz="17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Галилей</a:t>
            </a: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и </a:t>
            </a:r>
            <a:r>
              <a:rPr lang="en-US" sz="17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Ньютон</a:t>
            </a:r>
            <a:r>
              <a:rPr lang="en-US" sz="17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которые сформулировали законы движения и гравитации, ставшие основой для понимания траекторий. В XVIII-XIX веках с развитием математики и физики баллистика превратилась в сложную научную дисциплину, учитывающую такие факторы, как сопротивление воздуха и вращение Земли. Современная баллистика использует передовые вычислительные методы для максимально точного прогнозирования поведения снаряда в различных условиях.</a:t>
            </a:r>
            <a:endParaRPr lang="en-US" sz="175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A33414-0E4C-0D45-5C69-83ADF2007E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793313" cy="7933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1382" y="645319"/>
            <a:ext cx="5227320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Задача проекта</a:t>
            </a:r>
            <a:endParaRPr lang="en-US" sz="41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91382" y="1643539"/>
            <a:ext cx="3652004" cy="3018711"/>
          </a:xfrm>
          <a:prstGeom prst="roundRect">
            <a:avLst>
              <a:gd name="adj" fmla="val 4847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60902" y="1643539"/>
            <a:ext cx="121920" cy="3018711"/>
          </a:xfrm>
          <a:prstGeom prst="roundRect">
            <a:avLst>
              <a:gd name="adj" fmla="val 28298"/>
            </a:avLst>
          </a:prstGeom>
          <a:solidFill>
            <a:srgbClr val="2D2E34"/>
          </a:solidFill>
          <a:ln/>
        </p:spPr>
      </p:sp>
      <p:sp>
        <p:nvSpPr>
          <p:cNvPr id="6" name="Text 3"/>
          <p:cNvSpPr/>
          <p:nvPr/>
        </p:nvSpPr>
        <p:spPr>
          <a:xfrm>
            <a:off x="6643211" y="1903928"/>
            <a:ext cx="3039785" cy="979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Создание мобильного приложения</a:t>
            </a:r>
            <a:endParaRPr lang="en-US" sz="20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43211" y="3021687"/>
            <a:ext cx="3039785" cy="1380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Разработка интуитивного Android-приложения для быстрых и точных баллистических расчётов.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10173295" y="1643539"/>
            <a:ext cx="3652123" cy="3018711"/>
          </a:xfrm>
          <a:prstGeom prst="roundRect">
            <a:avLst>
              <a:gd name="adj" fmla="val 4847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0142815" y="1643539"/>
            <a:ext cx="121920" cy="3018711"/>
          </a:xfrm>
          <a:prstGeom prst="roundRect">
            <a:avLst>
              <a:gd name="adj" fmla="val 28298"/>
            </a:avLst>
          </a:prstGeom>
          <a:solidFill>
            <a:srgbClr val="2D2E34"/>
          </a:solidFill>
          <a:ln/>
        </p:spPr>
      </p:sp>
      <p:sp>
        <p:nvSpPr>
          <p:cNvPr id="10" name="Text 7"/>
          <p:cNvSpPr/>
          <p:nvPr/>
        </p:nvSpPr>
        <p:spPr>
          <a:xfrm>
            <a:off x="10525125" y="1903928"/>
            <a:ext cx="3039904" cy="979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Поддержка широкого спектра вооружений</a:t>
            </a:r>
            <a:endParaRPr lang="en-US" sz="20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525125" y="3021687"/>
            <a:ext cx="3039904" cy="1035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Интеграция расчётов для артиллерии, миномётов и стрелкового оружия.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291382" y="4892159"/>
            <a:ext cx="3652004" cy="2692122"/>
          </a:xfrm>
          <a:prstGeom prst="roundRect">
            <a:avLst>
              <a:gd name="adj" fmla="val 543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260902" y="4892159"/>
            <a:ext cx="121920" cy="2692122"/>
          </a:xfrm>
          <a:prstGeom prst="roundRect">
            <a:avLst>
              <a:gd name="adj" fmla="val 28298"/>
            </a:avLst>
          </a:prstGeom>
          <a:solidFill>
            <a:srgbClr val="2D2E34"/>
          </a:solidFill>
          <a:ln/>
        </p:spPr>
      </p:sp>
      <p:sp>
        <p:nvSpPr>
          <p:cNvPr id="14" name="Text 11"/>
          <p:cNvSpPr/>
          <p:nvPr/>
        </p:nvSpPr>
        <p:spPr>
          <a:xfrm>
            <a:off x="6643211" y="5152549"/>
            <a:ext cx="3039785" cy="653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Учёт внешних факторов</a:t>
            </a:r>
            <a:endParaRPr lang="en-US" sz="20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643211" y="5943719"/>
            <a:ext cx="3039785" cy="1380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Включение поправок на ветер, температуру, влажность, высоту и начальную скорость снаряда.</a:t>
            </a:r>
            <a:endParaRPr lang="en-US" sz="18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EE65DBD-9AA9-CF5D-B789-10C977E35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2723" y="6780179"/>
            <a:ext cx="4517678" cy="144942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388844DD-4FB3-0217-501B-33889D6C19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76256"/>
            <a:ext cx="11936135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Основные баллистические параметры</a:t>
            </a:r>
            <a:endParaRPr lang="en-US" sz="4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63798" y="2671167"/>
            <a:ext cx="4136350" cy="2102763"/>
          </a:xfrm>
          <a:prstGeom prst="roundRect">
            <a:avLst>
              <a:gd name="adj" fmla="val 28172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110615" y="2917984"/>
            <a:ext cx="324135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Дальность полёта (R)</a:t>
            </a:r>
            <a:endParaRPr lang="en-US" sz="2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10615" y="3416618"/>
            <a:ext cx="36427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Расстояние, которое снаряд проходит горизонтально до точки падения.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6965" y="2671167"/>
            <a:ext cx="4136350" cy="2102763"/>
          </a:xfrm>
          <a:prstGeom prst="roundRect">
            <a:avLst>
              <a:gd name="adj" fmla="val 28172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5493782" y="2917984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Максимальная высота (H)</a:t>
            </a:r>
            <a:endParaRPr lang="en-US" sz="2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93782" y="3767257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Высшая точка, достигаемая снарядом на траектории.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2671167"/>
            <a:ext cx="4136350" cy="2102763"/>
          </a:xfrm>
          <a:prstGeom prst="roundRect">
            <a:avLst>
              <a:gd name="adj" fmla="val 28172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9876949" y="2917984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Время полёта (t)</a:t>
            </a:r>
            <a:endParaRPr lang="en-US" sz="2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76949" y="3416618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Общая продолжительность нахождения снаряда в воздухе.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3798" y="5020747"/>
            <a:ext cx="6327934" cy="1732598"/>
          </a:xfrm>
          <a:prstGeom prst="roundRect">
            <a:avLst>
              <a:gd name="adj" fmla="val 34191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1110615" y="5267563"/>
            <a:ext cx="318456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Угол возвышения (θ)</a:t>
            </a:r>
            <a:endParaRPr lang="en-US" sz="2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10615" y="5766197"/>
            <a:ext cx="5834301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Угол, под которым ствол орудия установлен относительно горизонта.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549" y="5020747"/>
            <a:ext cx="6327934" cy="1732598"/>
          </a:xfrm>
          <a:prstGeom prst="roundRect">
            <a:avLst>
              <a:gd name="adj" fmla="val 34191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7685365" y="5267563"/>
            <a:ext cx="371915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Начальная скорость (V₀)</a:t>
            </a:r>
            <a:endParaRPr lang="en-US" sz="2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685365" y="5766197"/>
            <a:ext cx="583430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Скорость снаряда в момент вылета из ствола.</a:t>
            </a:r>
            <a:endParaRPr lang="en-US" sz="1900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AA81936-5BE3-C3EE-59AF-0BF346EED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0642" y="6753345"/>
            <a:ext cx="4349759" cy="1395547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903E5730-E9CC-4608-77FB-302D541F6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04121" y="822841"/>
            <a:ext cx="7508558" cy="2655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Ключевая формула дальности полёта (без учета сопротивления воздуха)</a:t>
            </a:r>
            <a:endParaRPr lang="en-US" sz="41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04121" y="3828336"/>
            <a:ext cx="7508558" cy="7541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0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121" y="3828336"/>
            <a:ext cx="7508558" cy="7541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04121" y="4878110"/>
            <a:ext cx="7508558" cy="1051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Данная упрощенная формула является фундаментом для понимания баллистики. Она не учитывает воздействие атмосферы, что делает её идеальной для начальных расчётов и демонстрации принципов.</a:t>
            </a:r>
            <a:endParaRPr lang="en-US" sz="1800" dirty="0"/>
          </a:p>
        </p:txBody>
      </p:sp>
      <p:sp>
        <p:nvSpPr>
          <p:cNvPr id="7" name="Text 3"/>
          <p:cNvSpPr/>
          <p:nvPr/>
        </p:nvSpPr>
        <p:spPr>
          <a:xfrm>
            <a:off x="6304121" y="6192083"/>
            <a:ext cx="7508558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V₀</a:t>
            </a: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начальная скорость снаряда (м/с)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6304121" y="6624161"/>
            <a:ext cx="7508558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</a:t>
            </a: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ускорение свободного падения (</a:t>
            </a:r>
            <a:r>
              <a:rPr lang="en-US" sz="1800" i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9.81 \, м/с^2</a:t>
            </a: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)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6304121" y="7056239"/>
            <a:ext cx="7508558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8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θ</a:t>
            </a: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угол возвышения ствола (в радианах)</a:t>
            </a:r>
            <a:endParaRPr lang="en-US" sz="1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2CFBD54-B9F5-305A-8E12-1E19AB1A6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62451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AC44CE4-E52A-C108-678D-4CFC6DD424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33888" y="6998515"/>
            <a:ext cx="3558399" cy="114165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C44346F-0D94-3ABB-421F-50AC447BDB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198" y="1768554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Формула времени полёта снаряда</a:t>
            </a:r>
            <a:endParaRPr lang="en-US" sz="4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198" y="3541276"/>
            <a:ext cx="7416403" cy="756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198" y="3541276"/>
            <a:ext cx="7416403" cy="75652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198" y="4610100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Эта формула позволяет определить </a:t>
            </a:r>
            <a:r>
              <a:rPr lang="en-US" sz="1900" dirty="0">
                <a:solidFill>
                  <a:srgbClr val="204C8E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общее время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нахождения снаряда в воздухе с момента выстрела до его падения на землю, пренебрегая влиянием воздушного сопротивления. Знание времени полёта критически важно для синхронизации огня и оценки оперативной обстановки.</a:t>
            </a:r>
            <a:endParaRPr lang="en-US" sz="19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2F0A9D3-1E8A-211F-AD75-8652AA91F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89575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76C67C2-3BD9-8FB1-9D86-1053B17847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8561" y="6653719"/>
            <a:ext cx="4911839" cy="157588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AB3F2AF-0E11-6430-5690-B18EA2FF87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738789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Максимальная высота подъёма снаряда</a:t>
            </a:r>
            <a:endParaRPr lang="en-US" sz="4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3798" y="3511510"/>
            <a:ext cx="7416403" cy="816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3511510"/>
            <a:ext cx="7416403" cy="81617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3798" y="4639985"/>
            <a:ext cx="741640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Высота траектории (</a:t>
            </a: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) является ключевым параметром для планирования стрельбы, особенно при наличии препятствий на пути полёта снаряда, таких как горы или высокие сооружения. 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Точный расчёт H 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помогает избежать нежелательных столкновений и обеспечить безопасное прохождение траектории.</a:t>
            </a:r>
            <a:endParaRPr lang="en-US" sz="19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010A739-D2B2-42A4-793E-FBDF9C11A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40756" y="446127"/>
            <a:ext cx="10148768" cy="460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F2F2F2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Учёт сопротивления воздуха и внешних факторов</a:t>
            </a:r>
            <a:endParaRPr lang="en-US" sz="29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91775" y="1140058"/>
            <a:ext cx="6927235" cy="967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400" dirty="0">
                <a:solidFill>
                  <a:srgbClr val="F2F2F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Реальная баллистика значительно сложнее идеальной модели. Влияние воздушного сопротивления, ветра, температуры, влажности и высоты над уровнем моря требует сложных расчётов. В приложении будет использована: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67809" y="2172414"/>
            <a:ext cx="6549509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400" dirty="0">
                <a:solidFill>
                  <a:srgbClr val="F2F2F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Модель сопротивления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67809" y="2487692"/>
            <a:ext cx="6549509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400" dirty="0">
                <a:solidFill>
                  <a:srgbClr val="F2F2F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Поправки на метеоусловия и топографию.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67809" y="2787729"/>
            <a:ext cx="6549509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400" dirty="0">
                <a:solidFill>
                  <a:srgbClr val="F2F2F2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Использование баллистических таблиц для максимальной точности.</a:t>
            </a:r>
            <a:endParaRPr lang="en-US" sz="14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702" y="1109663"/>
            <a:ext cx="7109698" cy="7109698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67809" y="8247459"/>
            <a:ext cx="13494782" cy="673060"/>
          </a:xfrm>
          <a:prstGeom prst="roundRect">
            <a:avLst>
              <a:gd name="adj" fmla="val 3616"/>
            </a:avLst>
          </a:prstGeom>
          <a:solidFill>
            <a:srgbClr val="5E98F1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972" y="8475821"/>
            <a:ext cx="202763" cy="16216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94899" y="8450104"/>
            <a:ext cx="12805529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Важность коррекции:</a:t>
            </a:r>
            <a:r>
              <a:rPr lang="en-US" sz="125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Даже небольшие изменения во внешних условиях могут значительно повлиять на точку попадания, требуя постоянных и точных поправок.</a:t>
            </a:r>
            <a:endParaRPr lang="en-US" sz="125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D469CD6-B1BD-92CF-528E-C41A1B25C8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5363" y="2059410"/>
            <a:ext cx="1486107" cy="44773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2F206DF-6679-24D7-A761-5A12504B9E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52805" y="634008"/>
            <a:ext cx="7226618" cy="622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Особенности приложения</a:t>
            </a:r>
            <a:endParaRPr lang="en-US" sz="39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52805" y="1584484"/>
            <a:ext cx="492681" cy="4926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349841" y="1644194"/>
            <a:ext cx="298609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1</a:t>
            </a:r>
            <a:endParaRPr lang="en-US" sz="23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964442" y="1659731"/>
            <a:ext cx="3441859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Интуитивный интерфейс</a:t>
            </a:r>
            <a:endParaRPr lang="en-US" sz="19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964442" y="2102048"/>
            <a:ext cx="6899553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Простой ввод данных для вооружения и условий стрельбы, доступный даже новичкам.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52805" y="3196709"/>
            <a:ext cx="492681" cy="4926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6349841" y="3256419"/>
            <a:ext cx="298609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2</a:t>
            </a:r>
            <a:endParaRPr lang="en-US" sz="23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964442" y="3271957"/>
            <a:ext cx="326826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Автоматический расчёт</a:t>
            </a:r>
            <a:endParaRPr lang="en-US" sz="19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964442" y="3714274"/>
            <a:ext cx="6899553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Мгновенное получение точных углов, дальностей и поправок без ручных вычислений.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6252804" y="4547191"/>
            <a:ext cx="492681" cy="492681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6325117" y="4682013"/>
            <a:ext cx="298609" cy="373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ru-RU" sz="23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3</a:t>
            </a:r>
            <a:endParaRPr lang="en-US" sz="23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964442" y="4699799"/>
            <a:ext cx="2699742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История и профили</a:t>
            </a:r>
            <a:endParaRPr lang="en-US" sz="195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964442" y="5227098"/>
            <a:ext cx="6899553" cy="656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Сохранение предыдущих расчётов и создание профилей для часто используемого оружия.</a:t>
            </a:r>
            <a:endParaRPr lang="en-US" sz="1700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B0FD6982-E615-910A-4F43-E27CA8F24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2585" y="7013643"/>
            <a:ext cx="3789998" cy="1215957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BF45AE74-C4C8-1BED-C364-7800C46FB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165" y="1699373"/>
            <a:ext cx="361099" cy="115853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0B14FFF-C052-46DC-A673-8EA443A9C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49" y="89926"/>
            <a:ext cx="5182323" cy="8049748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4DC5A3C5-2C40-06F5-9951-C38F26997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98142" y="-1"/>
            <a:ext cx="932258" cy="93225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681</Words>
  <Application>Microsoft Office PowerPoint</Application>
  <PresentationFormat>Произвольный</PresentationFormat>
  <Paragraphs>77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Montserrat Bold</vt:lpstr>
      <vt:lpstr>Arial</vt:lpstr>
      <vt:lpstr>Source Sans 3</vt:lpstr>
      <vt:lpstr>Microsoft Himalaya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Екатерина Дроздова</cp:lastModifiedBy>
  <cp:revision>10</cp:revision>
  <dcterms:created xsi:type="dcterms:W3CDTF">2025-09-10T14:20:13Z</dcterms:created>
  <dcterms:modified xsi:type="dcterms:W3CDTF">2025-09-10T19:31:41Z</dcterms:modified>
</cp:coreProperties>
</file>